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5" r:id="rId5"/>
    <p:sldId id="264" r:id="rId6"/>
    <p:sldId id="266" r:id="rId7"/>
    <p:sldId id="267" r:id="rId8"/>
    <p:sldId id="259" r:id="rId9"/>
    <p:sldId id="260" r:id="rId10"/>
    <p:sldId id="261" r:id="rId11"/>
    <p:sldId id="262" r:id="rId12"/>
    <p:sldId id="263"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13" autoAdjust="0"/>
  </p:normalViewPr>
  <p:slideViewPr>
    <p:cSldViewPr>
      <p:cViewPr>
        <p:scale>
          <a:sx n="62" d="100"/>
          <a:sy n="62" d="100"/>
        </p:scale>
        <p:origin x="-136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B39A46-7D70-4CAD-B713-D22422D2D2F9}"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B39A46-7D70-4CAD-B713-D22422D2D2F9}"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27B39A46-7D70-4CAD-B713-D22422D2D2F9}"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27B39A46-7D70-4CAD-B713-D22422D2D2F9}"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7B39A46-7D70-4CAD-B713-D22422D2D2F9}"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DA88DCC2-DDFD-48CF-804C-5332B12A1BF0}" type="datetimeFigureOut">
              <a:rPr lang="el-GR" smtClean="0"/>
              <a:pPr/>
              <a:t>21/6/2022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B39A46-7D70-4CAD-B713-D22422D2D2F9}"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27B39A46-7D70-4CAD-B713-D22422D2D2F9}"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27B39A46-7D70-4CAD-B713-D22422D2D2F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27B39A46-7D70-4CAD-B713-D22422D2D2F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7B39A46-7D70-4CAD-B713-D22422D2D2F9}"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DA88DCC2-DDFD-48CF-804C-5332B12A1BF0}" type="datetimeFigureOut">
              <a:rPr lang="el-GR" smtClean="0"/>
              <a:pPr/>
              <a:t>21/6/2022</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27B39A46-7D70-4CAD-B713-D22422D2D2F9}"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DA88DCC2-DDFD-48CF-804C-5332B12A1BF0}" type="datetimeFigureOut">
              <a:rPr lang="el-GR" smtClean="0"/>
              <a:pPr/>
              <a:t>21/6/2022</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A88DCC2-DDFD-48CF-804C-5332B12A1BF0}" type="datetimeFigureOut">
              <a:rPr lang="el-GR" smtClean="0"/>
              <a:pPr/>
              <a:t>21/6/2022</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7B39A46-7D70-4CAD-B713-D22422D2D2F9}"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95400" y="685800"/>
            <a:ext cx="6477000" cy="1447800"/>
          </a:xfrm>
        </p:spPr>
        <p:txBody>
          <a:bodyPr>
            <a:noAutofit/>
          </a:bodyPr>
          <a:lstStyle/>
          <a:p>
            <a:r>
              <a:rPr lang="el-GR" sz="3200" dirty="0" smtClean="0">
                <a:solidFill>
                  <a:srgbClr val="92D050"/>
                </a:solidFill>
              </a:rPr>
              <a:t>Ο ΒΙΟΣ ΚΑΙ ΤΟ ΕΡΓΟ ΤΟΥ ΒΕΝΙΖΕΛΟΥ</a:t>
            </a:r>
            <a:endParaRPr lang="el-GR" sz="3200" dirty="0">
              <a:solidFill>
                <a:srgbClr val="92D050"/>
              </a:solidFill>
            </a:endParaRPr>
          </a:p>
        </p:txBody>
      </p:sp>
      <p:pic>
        <p:nvPicPr>
          <p:cNvPr id="1026" name="Picture 2" descr="C:\Users\student\Desktop\Eleftherios_Venizelos,_portrait_1935.jpg"/>
          <p:cNvPicPr>
            <a:picLocks noChangeAspect="1" noChangeArrowheads="1"/>
          </p:cNvPicPr>
          <p:nvPr/>
        </p:nvPicPr>
        <p:blipFill>
          <a:blip r:embed="rId2" cstate="print"/>
          <a:srcRect/>
          <a:stretch>
            <a:fillRect/>
          </a:stretch>
        </p:blipFill>
        <p:spPr bwMode="auto">
          <a:xfrm>
            <a:off x="2514600" y="2819400"/>
            <a:ext cx="3886200" cy="297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solidFill>
                  <a:srgbClr val="92D050"/>
                </a:solidFill>
              </a:rPr>
              <a:t>Ο ΒΕΝΙΖΕΛΟΣ ΣΤΗΝ ΕΛΛΑΔΑ</a:t>
            </a:r>
            <a:endParaRPr lang="el-GR" dirty="0"/>
          </a:p>
        </p:txBody>
      </p:sp>
      <p:sp>
        <p:nvSpPr>
          <p:cNvPr id="3" name="2 - Θέση περιεχομένου"/>
          <p:cNvSpPr>
            <a:spLocks noGrp="1"/>
          </p:cNvSpPr>
          <p:nvPr>
            <p:ph sz="quarter" idx="1"/>
          </p:nvPr>
        </p:nvSpPr>
        <p:spPr>
          <a:xfrm>
            <a:off x="301752" y="1527048"/>
            <a:ext cx="8503920" cy="4721352"/>
          </a:xfrm>
        </p:spPr>
        <p:txBody>
          <a:bodyPr>
            <a:normAutofit fontScale="92500" lnSpcReduction="10000"/>
          </a:bodyPr>
          <a:lstStyle/>
          <a:p>
            <a:pPr algn="just">
              <a:lnSpc>
                <a:spcPct val="150000"/>
              </a:lnSpc>
              <a:buNone/>
            </a:pPr>
            <a:r>
              <a:rPr lang="el-GR" dirty="0" smtClean="0"/>
              <a:t>   </a:t>
            </a:r>
            <a:r>
              <a:rPr lang="el-GR" sz="2600" dirty="0" smtClean="0"/>
              <a:t>Μετά το κίνημα του 1909, ο Σύνδεσμος κάλεσε τον Ελευθέριο Βενιζέλο στην Αθήνα και του πρότεινε την πρωθυπουργία, ο Βενιζέλος όμως αρνήθηκε. Κάποιες από τις βενιζελικές </a:t>
            </a:r>
            <a:r>
              <a:rPr lang="el-GR" sz="2600" dirty="0" smtClean="0"/>
              <a:t>προτάσεις </a:t>
            </a:r>
            <a:r>
              <a:rPr lang="el-GR" sz="2600" dirty="0" smtClean="0"/>
              <a:t>ήταν ότι η Ελλάδα θα έπρεπε να πάρει μέρος σε πόλεμο για να επιτύχει τους εθνικούς της στόχους. Επίσης, έπρεπε να ερμηνευθούν η συμβιβαστική στάση του απέναντι στη </a:t>
            </a:r>
            <a:r>
              <a:rPr lang="el-GR" sz="2600" dirty="0" smtClean="0"/>
              <a:t>μοναρχία, </a:t>
            </a:r>
            <a:r>
              <a:rPr lang="el-GR" sz="2600" dirty="0" smtClean="0"/>
              <a:t>τα μέτρα που προώθησε υπέρ των ασθενέστερων κοινωνικών τάξεων και η στρατιωτική ανασυγκρότηση της χώρας.</a:t>
            </a:r>
            <a:endParaRPr lang="el-GR"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04800" y="1752600"/>
            <a:ext cx="8580120" cy="4340352"/>
          </a:xfrm>
        </p:spPr>
        <p:txBody>
          <a:bodyPr/>
          <a:lstStyle/>
          <a:p>
            <a:pPr algn="just">
              <a:lnSpc>
                <a:spcPct val="150000"/>
              </a:lnSpc>
              <a:buNone/>
            </a:pPr>
            <a:r>
              <a:rPr lang="el-GR" dirty="0" smtClean="0"/>
              <a:t>   </a:t>
            </a:r>
            <a:r>
              <a:rPr lang="el-GR" sz="2500" dirty="0" smtClean="0"/>
              <a:t>Μετά από δύο εκλογικές αναμετρήσεις  έγινε για πρώτη φορά πρωθυπουργός το 1910, το Κόμμα των Φιλελευθέρων, που μόλις είχε ιδρυθεί από τον Βενιζέλο και </a:t>
            </a:r>
            <a:r>
              <a:rPr lang="el-GR" sz="2500" dirty="0" smtClean="0"/>
              <a:t>αποτελούνταν </a:t>
            </a:r>
            <a:r>
              <a:rPr lang="el-GR" sz="2500" dirty="0" smtClean="0"/>
              <a:t>κυρίως από νέους πολιτικούς, κέρδισε την πλειοψηφία στη Βουλή. </a:t>
            </a:r>
            <a:r>
              <a:rPr lang="el-GR" sz="2500" dirty="0" smtClean="0"/>
              <a:t>Τέλος, </a:t>
            </a:r>
            <a:r>
              <a:rPr lang="el-GR" sz="2500" dirty="0" smtClean="0"/>
              <a:t>τον Ιανουάριο  του 1933 </a:t>
            </a:r>
            <a:r>
              <a:rPr lang="el-GR" sz="2500" dirty="0" smtClean="0">
                <a:cs typeface="Arial" pitchFamily="34" charset="0"/>
              </a:rPr>
              <a:t>έγινε</a:t>
            </a:r>
            <a:r>
              <a:rPr lang="el-GR" sz="2500" dirty="0" smtClean="0"/>
              <a:t> για τελευταία </a:t>
            </a:r>
            <a:r>
              <a:rPr lang="el-GR" sz="2500" dirty="0" smtClean="0">
                <a:cs typeface="Arial" pitchFamily="34" charset="0"/>
              </a:rPr>
              <a:t>φορά πρωθυπουργός.</a:t>
            </a:r>
            <a:endParaRPr lang="el-GR" sz="2500" dirty="0"/>
          </a:p>
        </p:txBody>
      </p:sp>
      <p:sp>
        <p:nvSpPr>
          <p:cNvPr id="4" name="3 - TextBox"/>
          <p:cNvSpPr txBox="1"/>
          <p:nvPr/>
        </p:nvSpPr>
        <p:spPr>
          <a:xfrm>
            <a:off x="457200" y="381000"/>
            <a:ext cx="8229600" cy="646331"/>
          </a:xfrm>
          <a:prstGeom prst="rect">
            <a:avLst/>
          </a:prstGeom>
          <a:noFill/>
        </p:spPr>
        <p:txBody>
          <a:bodyPr wrap="square" rtlCol="0">
            <a:spAutoFit/>
          </a:bodyPr>
          <a:lstStyle/>
          <a:p>
            <a:r>
              <a:rPr lang="el-GR" sz="3600" dirty="0" smtClean="0">
                <a:solidFill>
                  <a:srgbClr val="92D050"/>
                </a:solidFill>
                <a:latin typeface="+mj-lt"/>
                <a:cs typeface="Arial" pitchFamily="34" charset="0"/>
              </a:rPr>
              <a:t>Η ΠΡΩΘΥΠΟΥΡΓΙΑ ΤΟΥ ΒΕΝΙΖΕΛΟΥ</a:t>
            </a:r>
            <a:endParaRPr lang="el-GR" sz="3600" dirty="0">
              <a:solidFill>
                <a:srgbClr val="92D050"/>
              </a:solidFill>
              <a:latin typeface="+mj-l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ΤΕΛΟΣ</a:t>
            </a:r>
            <a:endParaRPr lang="el-GR" dirty="0">
              <a:solidFill>
                <a:srgbClr val="92D050"/>
              </a:solidFill>
            </a:endParaRPr>
          </a:p>
        </p:txBody>
      </p:sp>
      <p:sp>
        <p:nvSpPr>
          <p:cNvPr id="3" name="2 - Θέση περιεχομένου"/>
          <p:cNvSpPr>
            <a:spLocks noGrp="1"/>
          </p:cNvSpPr>
          <p:nvPr>
            <p:ph sz="quarter" idx="1"/>
          </p:nvPr>
        </p:nvSpPr>
        <p:spPr/>
        <p:txBody>
          <a:bodyPr/>
          <a:lstStyle/>
          <a:p>
            <a:pPr>
              <a:buNone/>
            </a:pPr>
            <a:r>
              <a:rPr lang="el-GR" dirty="0" smtClean="0"/>
              <a:t>   </a:t>
            </a:r>
            <a:r>
              <a:rPr lang="el-GR" b="1" dirty="0" smtClean="0"/>
              <a:t>Πηγές</a:t>
            </a:r>
            <a:r>
              <a:rPr lang="el-GR" dirty="0" smtClean="0"/>
              <a:t>: Βιβλίο </a:t>
            </a:r>
            <a:r>
              <a:rPr lang="el-GR" dirty="0" smtClean="0"/>
              <a:t>Ιστορίας </a:t>
            </a:r>
            <a:r>
              <a:rPr lang="el-GR" dirty="0" smtClean="0"/>
              <a:t>Γ΄Γυμνασίου</a:t>
            </a:r>
            <a:r>
              <a:rPr lang="el-GR" dirty="0" smtClean="0"/>
              <a:t/>
            </a:r>
            <a:br>
              <a:rPr lang="el-GR" dirty="0" smtClean="0"/>
            </a:br>
            <a:r>
              <a:rPr lang="el-GR" dirty="0" smtClean="0"/>
              <a:t>	        Βικιπαίδεια </a:t>
            </a:r>
            <a:r>
              <a:rPr lang="el-GR" dirty="0" smtClean="0"/>
              <a:t/>
            </a:r>
            <a:br>
              <a:rPr lang="el-GR" dirty="0" smtClean="0"/>
            </a:br>
            <a:r>
              <a:rPr lang="el-GR" dirty="0" smtClean="0"/>
              <a:t/>
            </a:r>
            <a:br>
              <a:rPr lang="el-GR" dirty="0" smtClean="0"/>
            </a:br>
            <a:r>
              <a:rPr lang="el-GR" b="1" dirty="0" smtClean="0"/>
              <a:t>Συμμετέχοντες</a:t>
            </a:r>
            <a:r>
              <a:rPr lang="el-GR" dirty="0" smtClean="0"/>
              <a:t>: Γιαννακάκη </a:t>
            </a:r>
            <a:r>
              <a:rPr lang="el-GR" dirty="0" smtClean="0"/>
              <a:t>Αθανασία</a:t>
            </a:r>
          </a:p>
          <a:p>
            <a:pPr>
              <a:buNone/>
            </a:pPr>
            <a:r>
              <a:rPr lang="el-GR" dirty="0" smtClean="0"/>
              <a:t>	</a:t>
            </a:r>
            <a:r>
              <a:rPr lang="el-GR" dirty="0" smtClean="0"/>
              <a:t>			    </a:t>
            </a:r>
            <a:r>
              <a:rPr lang="el-GR" dirty="0" smtClean="0"/>
              <a:t>Δάλλας Θεόδωρος </a:t>
            </a:r>
          </a:p>
          <a:p>
            <a:pPr>
              <a:buNone/>
            </a:pPr>
            <a:r>
              <a:rPr lang="el-GR" dirty="0" smtClean="0"/>
              <a:t>	</a:t>
            </a:r>
            <a:r>
              <a:rPr lang="el-GR" dirty="0" smtClean="0"/>
              <a:t>			    </a:t>
            </a:r>
            <a:r>
              <a:rPr lang="el-GR" dirty="0" smtClean="0"/>
              <a:t>Διακάκης Γιάννης</a:t>
            </a:r>
          </a:p>
          <a:p>
            <a:pPr>
              <a:buNone/>
            </a:pPr>
            <a:r>
              <a:rPr lang="el-GR" dirty="0" smtClean="0"/>
              <a:t>	</a:t>
            </a:r>
            <a:r>
              <a:rPr lang="el-GR" dirty="0" smtClean="0"/>
              <a:t>			    </a:t>
            </a:r>
            <a:r>
              <a:rPr lang="el-GR" dirty="0" smtClean="0"/>
              <a:t>Διάκου Χρήστος</a:t>
            </a:r>
          </a:p>
          <a:p>
            <a:pPr>
              <a:buNone/>
            </a:pPr>
            <a:r>
              <a:rPr lang="el-GR" dirty="0" smtClean="0"/>
              <a:t>	</a:t>
            </a:r>
            <a:r>
              <a:rPr lang="el-GR" dirty="0" smtClean="0"/>
              <a:t>			    </a:t>
            </a:r>
            <a:r>
              <a:rPr lang="el-GR" dirty="0" smtClean="0"/>
              <a:t>Θεοδοσίου </a:t>
            </a:r>
            <a:r>
              <a:rPr lang="el-GR" dirty="0" smtClean="0"/>
              <a:t>Φωτεινή</a:t>
            </a:r>
            <a:br>
              <a:rPr lang="el-GR" dirty="0" smtClean="0"/>
            </a:b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Η ΖΩΗ ΤΟΥ</a:t>
            </a:r>
            <a:endParaRPr lang="el-GR" dirty="0">
              <a:solidFill>
                <a:srgbClr val="92D050"/>
              </a:solidFill>
            </a:endParaRPr>
          </a:p>
        </p:txBody>
      </p:sp>
      <p:sp>
        <p:nvSpPr>
          <p:cNvPr id="3" name="2 - Θέση περιεχομένου"/>
          <p:cNvSpPr>
            <a:spLocks noGrp="1"/>
          </p:cNvSpPr>
          <p:nvPr>
            <p:ph sz="quarter" idx="1"/>
          </p:nvPr>
        </p:nvSpPr>
        <p:spPr>
          <a:xfrm>
            <a:off x="301752" y="1527048"/>
            <a:ext cx="8503920" cy="4797552"/>
          </a:xfrm>
        </p:spPr>
        <p:txBody>
          <a:bodyPr>
            <a:normAutofit lnSpcReduction="10000"/>
          </a:bodyPr>
          <a:lstStyle/>
          <a:p>
            <a:pPr algn="just">
              <a:lnSpc>
                <a:spcPct val="150000"/>
              </a:lnSpc>
              <a:buNone/>
            </a:pPr>
            <a:r>
              <a:rPr lang="el-GR" dirty="0" smtClean="0">
                <a:latin typeface="Arial" pitchFamily="34" charset="0"/>
                <a:cs typeface="Arial" pitchFamily="34" charset="0"/>
              </a:rPr>
              <a:t>  </a:t>
            </a:r>
            <a:r>
              <a:rPr lang="el-GR" dirty="0" smtClean="0">
                <a:latin typeface="Arial" pitchFamily="34" charset="0"/>
                <a:cs typeface="Arial" pitchFamily="34" charset="0"/>
              </a:rPr>
              <a:t> </a:t>
            </a:r>
            <a:r>
              <a:rPr lang="el-GR" dirty="0" smtClean="0">
                <a:cs typeface="Arial" pitchFamily="34" charset="0"/>
              </a:rPr>
              <a:t>Γεννήθηκε </a:t>
            </a:r>
            <a:r>
              <a:rPr lang="el-GR" dirty="0" smtClean="0">
                <a:cs typeface="Arial" pitchFamily="34" charset="0"/>
              </a:rPr>
              <a:t>στην τουρκοκρατούμενη Κρήτη το </a:t>
            </a:r>
            <a:r>
              <a:rPr lang="el-GR" dirty="0" smtClean="0">
                <a:cs typeface="Arial" pitchFamily="34" charset="0"/>
              </a:rPr>
              <a:t>1864.</a:t>
            </a:r>
            <a:r>
              <a:rPr lang="en-US" dirty="0" smtClean="0">
                <a:cs typeface="Arial" pitchFamily="34" charset="0"/>
              </a:rPr>
              <a:t> </a:t>
            </a:r>
            <a:r>
              <a:rPr lang="el-GR" dirty="0" smtClean="0">
                <a:cs typeface="Arial" pitchFamily="34" charset="0"/>
              </a:rPr>
              <a:t>Στα </a:t>
            </a:r>
            <a:r>
              <a:rPr lang="el-GR" dirty="0" smtClean="0">
                <a:cs typeface="Arial" pitchFamily="34" charset="0"/>
              </a:rPr>
              <a:t>νεανικά του χρόνια η οικογένειά του κατέφυγε στην Ελλάδα, καθώς ο πατέρας του υφίστατο τις συνέπειες της επαναστατικής του δράσης. Μετά την αποφοίτησή του από τη Νομική Σχολή του Πανεπιστημίου Αθηνών άσκησε τη δικηγορία στα </a:t>
            </a:r>
            <a:r>
              <a:rPr lang="el-GR" dirty="0" smtClean="0">
                <a:cs typeface="Arial" pitchFamily="34" charset="0"/>
              </a:rPr>
              <a:t>Χανιά</a:t>
            </a:r>
            <a:r>
              <a:rPr lang="en-US" dirty="0" smtClean="0">
                <a:cs typeface="Arial" pitchFamily="34" charset="0"/>
              </a:rPr>
              <a:t>,</a:t>
            </a:r>
            <a:r>
              <a:rPr lang="el-GR" dirty="0" smtClean="0">
                <a:cs typeface="Arial" pitchFamily="34" charset="0"/>
              </a:rPr>
              <a:t> </a:t>
            </a:r>
            <a:r>
              <a:rPr lang="el-GR" dirty="0" smtClean="0">
                <a:cs typeface="Arial" pitchFamily="34" charset="0"/>
              </a:rPr>
              <a:t>αλλά σύντομα τον απορρόφησε η πολιτική ως μέλος της φιλελεύθερης παράταξης.</a:t>
            </a:r>
            <a:endParaRPr lang="el-GR" dirty="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ΤΟ ΕΡΓΟ ΤΟΥ</a:t>
            </a:r>
            <a:endParaRPr lang="el-GR" dirty="0">
              <a:solidFill>
                <a:srgbClr val="92D050"/>
              </a:solidFill>
            </a:endParaRPr>
          </a:p>
        </p:txBody>
      </p:sp>
      <p:sp>
        <p:nvSpPr>
          <p:cNvPr id="3" name="2 - Θέση περιεχομένου"/>
          <p:cNvSpPr>
            <a:spLocks noGrp="1"/>
          </p:cNvSpPr>
          <p:nvPr>
            <p:ph sz="quarter" idx="1"/>
          </p:nvPr>
        </p:nvSpPr>
        <p:spPr>
          <a:xfrm>
            <a:off x="301752" y="1527048"/>
            <a:ext cx="8613648" cy="4949952"/>
          </a:xfrm>
        </p:spPr>
        <p:txBody>
          <a:bodyPr>
            <a:normAutofit fontScale="85000" lnSpcReduction="10000"/>
          </a:bodyPr>
          <a:lstStyle/>
          <a:p>
            <a:pPr algn="just">
              <a:lnSpc>
                <a:spcPct val="170000"/>
              </a:lnSpc>
              <a:buNone/>
            </a:pPr>
            <a:r>
              <a:rPr lang="el-GR" dirty="0" smtClean="0"/>
              <a:t>   </a:t>
            </a:r>
            <a:r>
              <a:rPr lang="el-GR" sz="2800" dirty="0" smtClean="0"/>
              <a:t>Στις</a:t>
            </a:r>
            <a:r>
              <a:rPr lang="el-GR" sz="2800" dirty="0" smtClean="0"/>
              <a:t>  23 Ιανουαρίου 1897 ο Βενιζέλος αποφάσισε να συμπράξει με τους επαναστατημένους </a:t>
            </a:r>
            <a:r>
              <a:rPr lang="el-GR" sz="2800" dirty="0" smtClean="0"/>
              <a:t>στο</a:t>
            </a:r>
            <a:r>
              <a:rPr lang="el-GR" sz="2800" dirty="0" smtClean="0"/>
              <a:t> </a:t>
            </a:r>
            <a:r>
              <a:rPr lang="el-GR" sz="2800" dirty="0" smtClean="0"/>
              <a:t>Ακρωτήρι</a:t>
            </a:r>
            <a:r>
              <a:rPr lang="el-GR" sz="2800" dirty="0" smtClean="0"/>
              <a:t>. Αφορμή γι´ αυτή τη μεταστροφή ήταν η μεγάλη πυρκαγιά που ξέσπασε στα  Χανιά και είχε ως αποτέλεσμα τον θάνατο Χριστιανών και Μουσουλμάνων και εκτεταμένες σφαγές κατά των πρώτων. Κατά τη διάρκεια αυτών των γεγονότων ο Βενιζέλος περιόδευε στην εκλογική του περιφέρεια προετοιμαζόμενος για τις εκλογές που είχαν προκηρυχθεί. </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ΤΟ ΕΡΓΟ ΤΟΥ</a:t>
            </a:r>
            <a:endParaRPr lang="el-GR" dirty="0"/>
          </a:p>
        </p:txBody>
      </p:sp>
      <p:sp>
        <p:nvSpPr>
          <p:cNvPr id="3" name="2 - Θέση περιεχομένου"/>
          <p:cNvSpPr>
            <a:spLocks noGrp="1"/>
          </p:cNvSpPr>
          <p:nvPr>
            <p:ph sz="quarter" idx="1"/>
          </p:nvPr>
        </p:nvSpPr>
        <p:spPr/>
        <p:txBody>
          <a:bodyPr>
            <a:normAutofit fontScale="92500" lnSpcReduction="20000"/>
          </a:bodyPr>
          <a:lstStyle/>
          <a:p>
            <a:pPr algn="just">
              <a:lnSpc>
                <a:spcPct val="150000"/>
              </a:lnSpc>
              <a:buNone/>
            </a:pPr>
            <a:r>
              <a:rPr lang="en-US" dirty="0" smtClean="0"/>
              <a:t>   </a:t>
            </a:r>
            <a:r>
              <a:rPr lang="el-GR" dirty="0" smtClean="0"/>
              <a:t>Επιστρέφοντας </a:t>
            </a:r>
            <a:r>
              <a:rPr lang="el-GR" dirty="0" smtClean="0"/>
              <a:t>στα Χανιά είδε από μακριά τους </a:t>
            </a:r>
            <a:r>
              <a:rPr lang="el-GR" dirty="0" smtClean="0"/>
              <a:t>καπνούς</a:t>
            </a:r>
            <a:r>
              <a:rPr lang="en-US" dirty="0" smtClean="0"/>
              <a:t> </a:t>
            </a:r>
            <a:r>
              <a:rPr lang="el-GR" dirty="0" smtClean="0"/>
              <a:t>που </a:t>
            </a:r>
            <a:r>
              <a:rPr lang="el-GR" dirty="0" smtClean="0"/>
              <a:t>έβγαιναν από την πόλη και αμέσως έλαβε την απόφαση να ενωθεί με μια ομάδα ενόπλων στη Μαλάξα.</a:t>
            </a:r>
            <a:r>
              <a:rPr lang="en-US" dirty="0" smtClean="0"/>
              <a:t> </a:t>
            </a:r>
            <a:r>
              <a:rPr lang="el-GR" dirty="0" smtClean="0"/>
              <a:t>Με αυτούς κατευθύνθηκαν προς το Ακρωτήρι, όπου σύντομα ανέλαβε την ηγεσία ο Βενιζέλος. Οι επαναστάτες υπολογίζονται σε επτακόσιους με δύο χιλιάδες. Στις 24 Ιανουαρίου οι εξεγερμένοι αποφάσισαν να κηρύξουν την ένωση με την  Ελλάδα και την επόμενη ημέρα εξέδωσαν κείμενο διακήρυξης.</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ΤΟ ΕΡΓΟ ΤΟΥ</a:t>
            </a:r>
            <a:endParaRPr lang="el-GR" dirty="0"/>
          </a:p>
        </p:txBody>
      </p:sp>
      <p:sp>
        <p:nvSpPr>
          <p:cNvPr id="3" name="2 - Θέση περιεχομένου"/>
          <p:cNvSpPr>
            <a:spLocks noGrp="1"/>
          </p:cNvSpPr>
          <p:nvPr>
            <p:ph sz="quarter" idx="1"/>
          </p:nvPr>
        </p:nvSpPr>
        <p:spPr>
          <a:xfrm>
            <a:off x="381000" y="1828800"/>
            <a:ext cx="8537448" cy="4873752"/>
          </a:xfrm>
        </p:spPr>
        <p:txBody>
          <a:bodyPr>
            <a:normAutofit/>
          </a:bodyPr>
          <a:lstStyle/>
          <a:p>
            <a:pPr algn="just">
              <a:lnSpc>
                <a:spcPct val="150000"/>
              </a:lnSpc>
              <a:buNone/>
            </a:pPr>
            <a:r>
              <a:rPr lang="en-US" dirty="0" smtClean="0"/>
              <a:t>    </a:t>
            </a:r>
            <a:r>
              <a:rPr lang="el-GR" sz="2500" dirty="0" smtClean="0"/>
              <a:t>Στις </a:t>
            </a:r>
            <a:r>
              <a:rPr lang="el-GR" sz="2500" dirty="0" smtClean="0"/>
              <a:t>26 Ιανουαρίου επιτροπή αποτελούμενη από σημαντικές μορφές της εξέγερσης μεταξύ των οποίων και ο Βενιζέλος παρέδωσε στους προξένους των Μεγάλων Δυνάμεων την διακήρυξη. Την ίδια στιγμή με απόφαση της κυβέρνησης </a:t>
            </a:r>
            <a:r>
              <a:rPr lang="en-US" sz="2500" dirty="0" smtClean="0"/>
              <a:t> </a:t>
            </a:r>
            <a:r>
              <a:rPr lang="el-GR" sz="2500" dirty="0" smtClean="0"/>
              <a:t>Δηλιγιάννη αναχωρούσε ναυτική μοίρα του πολεμικού ναυτικού για </a:t>
            </a:r>
            <a:r>
              <a:rPr lang="el-GR" sz="2500" dirty="0" smtClean="0"/>
              <a:t>να </a:t>
            </a:r>
            <a:r>
              <a:rPr lang="el-GR" sz="2500" dirty="0" smtClean="0"/>
              <a:t>ενισχύσει τους </a:t>
            </a:r>
            <a:r>
              <a:rPr lang="en-US" sz="2500" dirty="0" smtClean="0"/>
              <a:t> </a:t>
            </a:r>
            <a:r>
              <a:rPr lang="el-GR" sz="2500" dirty="0" smtClean="0"/>
              <a:t>Χριστιανούς της Κρήτης</a:t>
            </a:r>
            <a:r>
              <a:rPr lang="el-GR" sz="2500" dirty="0" smtClean="0"/>
              <a:t>.</a:t>
            </a:r>
            <a:endParaRPr lang="en-US" sz="2500" dirty="0" smtClean="0"/>
          </a:p>
          <a:p>
            <a:pPr algn="just">
              <a:lnSpc>
                <a:spcPct val="120000"/>
              </a:lnSpc>
              <a:buNone/>
            </a:pPr>
            <a:r>
              <a:rPr lang="el-GR" sz="2900" dirty="0" smtClean="0"/>
              <a:t> </a:t>
            </a:r>
            <a:r>
              <a:rPr lang="en-US" sz="2900" dirty="0" smtClean="0"/>
              <a:t>    </a:t>
            </a:r>
            <a:endParaRPr lang="el-GR" sz="29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ΤΟ ΕΡΓΟ ΤΟΥ</a:t>
            </a:r>
            <a:endParaRPr lang="el-GR" dirty="0"/>
          </a:p>
        </p:txBody>
      </p:sp>
      <p:sp>
        <p:nvSpPr>
          <p:cNvPr id="3" name="2 - Θέση περιεχομένου"/>
          <p:cNvSpPr>
            <a:spLocks noGrp="1"/>
          </p:cNvSpPr>
          <p:nvPr>
            <p:ph sz="quarter" idx="1"/>
          </p:nvPr>
        </p:nvSpPr>
        <p:spPr>
          <a:xfrm>
            <a:off x="301752" y="1527048"/>
            <a:ext cx="8503920" cy="4797552"/>
          </a:xfrm>
        </p:spPr>
        <p:txBody>
          <a:bodyPr>
            <a:normAutofit/>
          </a:bodyPr>
          <a:lstStyle/>
          <a:p>
            <a:pPr algn="just">
              <a:lnSpc>
                <a:spcPct val="170000"/>
              </a:lnSpc>
              <a:buNone/>
            </a:pPr>
            <a:r>
              <a:rPr lang="en-US" sz="2500" dirty="0" smtClean="0"/>
              <a:t>   </a:t>
            </a:r>
            <a:r>
              <a:rPr lang="el-GR" sz="2500" dirty="0" smtClean="0"/>
              <a:t>Στις </a:t>
            </a:r>
            <a:r>
              <a:rPr lang="el-GR" sz="2500" dirty="0" smtClean="0"/>
              <a:t>8 Φεβρουαρίου ο στόλος των Μεγάλων Δυνάμεων έπληξε τις θέσεις των επαναστατών δημιουργώντας αντιδράσεις από μερίδα του ευρωπαϊκού τύπου σχετικά με τον απρόκλητο βομβαρδισμό μιας μικρής ομάδας εξεγερμένων.</a:t>
            </a:r>
            <a:r>
              <a:rPr lang="en-US" sz="2500" dirty="0" smtClean="0"/>
              <a:t> </a:t>
            </a:r>
            <a:r>
              <a:rPr lang="el-GR" sz="2500" dirty="0" smtClean="0"/>
              <a:t>Σημαντική έκταση πήρε το γεγονός της ανύψωσης της ελληνικής σημαίας από τον Σπύρο Καγιαδελάκη  κατά τη διάρκεια των βομβαρδισμών. </a:t>
            </a:r>
            <a:endParaRPr lang="el-GR" sz="2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ΤΟ ΕΡΓΟ ΤΟΥ</a:t>
            </a:r>
            <a:endParaRPr lang="el-GR" dirty="0"/>
          </a:p>
        </p:txBody>
      </p:sp>
      <p:sp>
        <p:nvSpPr>
          <p:cNvPr id="3" name="2 - Θέση περιεχομένου"/>
          <p:cNvSpPr>
            <a:spLocks noGrp="1"/>
          </p:cNvSpPr>
          <p:nvPr>
            <p:ph sz="quarter" idx="1"/>
          </p:nvPr>
        </p:nvSpPr>
        <p:spPr>
          <a:xfrm>
            <a:off x="301752" y="1527048"/>
            <a:ext cx="8503920" cy="4645152"/>
          </a:xfrm>
        </p:spPr>
        <p:txBody>
          <a:bodyPr>
            <a:normAutofit fontScale="85000" lnSpcReduction="10000"/>
          </a:bodyPr>
          <a:lstStyle/>
          <a:p>
            <a:pPr algn="just">
              <a:lnSpc>
                <a:spcPct val="120000"/>
              </a:lnSpc>
              <a:buNone/>
            </a:pPr>
            <a:r>
              <a:rPr lang="en-US" sz="2500" dirty="0" smtClean="0"/>
              <a:t>    </a:t>
            </a:r>
            <a:r>
              <a:rPr lang="el-GR" sz="2900" dirty="0" smtClean="0"/>
              <a:t>Κατά </a:t>
            </a:r>
            <a:r>
              <a:rPr lang="el-GR" sz="2900" dirty="0" smtClean="0"/>
              <a:t>τη διάρκεια του περιστατικού ο ίδιος ο Βενιζέλος βρισκόταν στο πολεμικό πλοίο </a:t>
            </a:r>
            <a:r>
              <a:rPr lang="el-GR" sz="2900" i="1" dirty="0" smtClean="0"/>
              <a:t>Ύδρα</a:t>
            </a:r>
            <a:r>
              <a:rPr lang="en-US" sz="2900" i="1" dirty="0" smtClean="0"/>
              <a:t>.</a:t>
            </a:r>
            <a:r>
              <a:rPr lang="el-GR" sz="2900" dirty="0" smtClean="0"/>
              <a:t> Ο Βενιζέλος τότε, μαζί με τον Φούμη και τον Κοτζάμπαση, προχώρησε στην σύνταξη διαμαρτυρίας προς τις Μεγάλες Δυνάμεις, η οποία προξένησε μεγάλη εντύπωση στην Ευρώπη</a:t>
            </a:r>
            <a:r>
              <a:rPr lang="el-GR" sz="2900" dirty="0" smtClean="0"/>
              <a:t>.</a:t>
            </a:r>
            <a:endParaRPr lang="en-US" sz="2900" dirty="0" smtClean="0"/>
          </a:p>
          <a:p>
            <a:pPr algn="just">
              <a:lnSpc>
                <a:spcPct val="120000"/>
              </a:lnSpc>
              <a:buNone/>
            </a:pPr>
            <a:r>
              <a:rPr lang="en-US" sz="2900" dirty="0" smtClean="0"/>
              <a:t> </a:t>
            </a:r>
            <a:r>
              <a:rPr lang="en-US" sz="2900" dirty="0" smtClean="0"/>
              <a:t>    </a:t>
            </a:r>
            <a:r>
              <a:rPr lang="el-GR" sz="2900" dirty="0" smtClean="0"/>
              <a:t>Στις </a:t>
            </a:r>
            <a:r>
              <a:rPr lang="el-GR" sz="2900" dirty="0" smtClean="0"/>
              <a:t>22 Φεβρουαρίου εκλέχτηκε μέλος της εξαμελούς διοικητικής επιτροπής των επαναστατών. Με την ιδιότητα αυτή επισκέφθηκε μαζί με τα άλλα μέλη τους ξένους ναυάρχους αρκετές φορές για να συζητήσουν για τον μέλλον της Κρήτης.</a:t>
            </a:r>
            <a:r>
              <a:rPr lang="en-US" sz="2900" dirty="0" smtClean="0"/>
              <a:t> </a:t>
            </a:r>
            <a:endParaRPr lang="el-GR" sz="29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p:txBody>
          <a:bodyPr/>
          <a:lstStyle/>
          <a:p>
            <a:r>
              <a:rPr lang="el-GR" dirty="0" smtClean="0">
                <a:solidFill>
                  <a:srgbClr val="92D050"/>
                </a:solidFill>
              </a:rPr>
              <a:t>ΤΟ ΕΡΓΟ ΤΟΥ</a:t>
            </a:r>
            <a:endParaRPr lang="el-GR" dirty="0"/>
          </a:p>
        </p:txBody>
      </p:sp>
      <p:sp>
        <p:nvSpPr>
          <p:cNvPr id="3" name="2 - Θέση περιεχομένου"/>
          <p:cNvSpPr>
            <a:spLocks noGrp="1"/>
          </p:cNvSpPr>
          <p:nvPr>
            <p:ph sz="quarter" idx="1"/>
          </p:nvPr>
        </p:nvSpPr>
        <p:spPr>
          <a:xfrm>
            <a:off x="228600" y="1371600"/>
            <a:ext cx="8686800" cy="5105400"/>
          </a:xfrm>
        </p:spPr>
        <p:txBody>
          <a:bodyPr>
            <a:noAutofit/>
          </a:bodyPr>
          <a:lstStyle/>
          <a:p>
            <a:pPr algn="just">
              <a:buNone/>
            </a:pPr>
            <a:r>
              <a:rPr lang="en-US" sz="2500" dirty="0" smtClean="0"/>
              <a:t>    </a:t>
            </a:r>
            <a:r>
              <a:rPr lang="el-GR" sz="2500" dirty="0" smtClean="0"/>
              <a:t>Τον </a:t>
            </a:r>
            <a:r>
              <a:rPr lang="el-GR" sz="2500" dirty="0" smtClean="0"/>
              <a:t>Απρίλιο του ίδιου έτους ξέσπασε ο</a:t>
            </a:r>
            <a:r>
              <a:rPr lang="en-US" sz="2500" dirty="0" smtClean="0"/>
              <a:t> </a:t>
            </a:r>
            <a:r>
              <a:rPr lang="el-GR" sz="2500" dirty="0" smtClean="0"/>
              <a:t>ελληνοτουρκικός πόλεμος του </a:t>
            </a:r>
            <a:r>
              <a:rPr lang="en-US" sz="2500" dirty="0" smtClean="0"/>
              <a:t>1897</a:t>
            </a:r>
            <a:r>
              <a:rPr lang="el-GR" sz="2500" dirty="0" smtClean="0"/>
              <a:t> αναγκάζοντας την Ελλάδα να αποσύρει την ναυτική μοίρα από την Κρήτη.</a:t>
            </a:r>
            <a:r>
              <a:rPr lang="en-US" sz="2500" dirty="0" smtClean="0"/>
              <a:t> </a:t>
            </a:r>
            <a:r>
              <a:rPr lang="el-GR" sz="2500" dirty="0" smtClean="0"/>
              <a:t>Στις αρχές του καλοκαιριού πραγματοποιήθηκε η πρώτη επαναστατική συνέλευση ενώ στις 26 Ιουνίου πραγματοποιήθηκε η δεύτερη, </a:t>
            </a:r>
            <a:r>
              <a:rPr lang="el-GR" sz="2500" dirty="0" smtClean="0"/>
              <a:t>στους</a:t>
            </a:r>
            <a:r>
              <a:rPr lang="en-US" sz="2500" dirty="0" smtClean="0"/>
              <a:t> </a:t>
            </a:r>
            <a:r>
              <a:rPr lang="el-GR" sz="2500" dirty="0" smtClean="0"/>
              <a:t> Αρμένους </a:t>
            </a:r>
            <a:r>
              <a:rPr lang="en-US" sz="2500" dirty="0" smtClean="0"/>
              <a:t> </a:t>
            </a:r>
            <a:r>
              <a:rPr lang="el-GR" sz="2500" dirty="0" smtClean="0"/>
              <a:t>Αποκορώνου</a:t>
            </a:r>
            <a:r>
              <a:rPr lang="en-US" sz="2500" dirty="0" smtClean="0"/>
              <a:t>,</a:t>
            </a:r>
            <a:r>
              <a:rPr lang="el-GR" sz="2500" dirty="0" smtClean="0"/>
              <a:t> όπου και ο Ελευθέριος Βενιζέλος εξελέγη μέλος της τριμελούς επιτροπής που θα ανακοίνωνε τις αποφάσεις της συνέλευσης στις Μεγάλες Δυνάμεις</a:t>
            </a:r>
            <a:r>
              <a:rPr lang="el-GR" sz="2500" dirty="0" smtClean="0"/>
              <a:t>.</a:t>
            </a:r>
            <a:r>
              <a:rPr lang="en-US" sz="2500" dirty="0" smtClean="0"/>
              <a:t> </a:t>
            </a:r>
            <a:r>
              <a:rPr lang="el-GR" sz="2500" dirty="0" smtClean="0"/>
              <a:t>Στην </a:t>
            </a:r>
            <a:r>
              <a:rPr lang="el-GR" sz="2500" dirty="0" smtClean="0"/>
              <a:t>τρίτη συνέλευση, στις Αρχάνες</a:t>
            </a:r>
            <a:r>
              <a:rPr lang="en-US" sz="2500" dirty="0" smtClean="0"/>
              <a:t> </a:t>
            </a:r>
            <a:r>
              <a:rPr lang="el-GR" sz="2500" dirty="0" smtClean="0"/>
              <a:t>εξελέγη πρόεδρος αυτής. Στη συνέλευση αυτή υποστήριξε την άποψη περί ενώσεως της Κρήτης με την Ελλάδα απορρίπτοντας την ιδέα της αυτονομίας. </a:t>
            </a:r>
            <a:endParaRPr lang="el-GR"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92D050"/>
                </a:solidFill>
              </a:rPr>
              <a:t>Ο ΒΕΝΙΖΕΛΟΣ ΣΤΗΝ ΕΛΛΑΔΑ</a:t>
            </a:r>
            <a:endParaRPr lang="el-GR" dirty="0">
              <a:solidFill>
                <a:srgbClr val="92D050"/>
              </a:solidFill>
            </a:endParaRPr>
          </a:p>
        </p:txBody>
      </p:sp>
      <p:pic>
        <p:nvPicPr>
          <p:cNvPr id="1026" name="Picture 2" descr="C:\Users\student\Desktop\74_venizelos139.jpg"/>
          <p:cNvPicPr>
            <a:picLocks noChangeAspect="1" noChangeArrowheads="1"/>
          </p:cNvPicPr>
          <p:nvPr/>
        </p:nvPicPr>
        <p:blipFill>
          <a:blip r:embed="rId2" cstate="print"/>
          <a:srcRect/>
          <a:stretch>
            <a:fillRect/>
          </a:stretch>
        </p:blipFill>
        <p:spPr bwMode="auto">
          <a:xfrm>
            <a:off x="1676400" y="1905000"/>
            <a:ext cx="5943600" cy="4038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104</TotalTime>
  <Words>365</Words>
  <Application>Microsoft Office PowerPoint</Application>
  <PresentationFormat>Προβολή στην οθόνη (4:3)</PresentationFormat>
  <Paragraphs>28</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Δημοτικός</vt:lpstr>
      <vt:lpstr>Ο ΒΙΟΣ ΚΑΙ ΤΟ ΕΡΓΟ ΤΟΥ ΒΕΝΙΖΕΛΟΥ</vt:lpstr>
      <vt:lpstr>Η ΖΩΗ ΤΟΥ</vt:lpstr>
      <vt:lpstr>ΤΟ ΕΡΓΟ ΤΟΥ</vt:lpstr>
      <vt:lpstr>ΤΟ ΕΡΓΟ ΤΟΥ</vt:lpstr>
      <vt:lpstr>ΤΟ ΕΡΓΟ ΤΟΥ</vt:lpstr>
      <vt:lpstr>ΤΟ ΕΡΓΟ ΤΟΥ</vt:lpstr>
      <vt:lpstr>ΤΟ ΕΡΓΟ ΤΟΥ</vt:lpstr>
      <vt:lpstr>ΤΟ ΕΡΓΟ ΤΟΥ</vt:lpstr>
      <vt:lpstr>Ο ΒΕΝΙΖΕΛΟΣ ΣΤΗΝ ΕΛΛΑΔΑ</vt:lpstr>
      <vt:lpstr>Ο ΒΕΝΙΖΕΛΟΣ ΣΤΗΝ ΕΛΛΑΔΑ</vt:lpstr>
      <vt:lpstr>Διαφάνεια 11</vt:lpstr>
      <vt:lpstr>ΤΕΛΟΣ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ΒΙΟΣ ΚΑΙ ΤΟ ΕΡΓΟ ΤΟΥ ΒΕΝΙΖΕΛΟΥ</dc:title>
  <dc:creator>student</dc:creator>
  <cp:lastModifiedBy>Teachers</cp:lastModifiedBy>
  <cp:revision>25</cp:revision>
  <dcterms:created xsi:type="dcterms:W3CDTF">2022-02-24T08:10:09Z</dcterms:created>
  <dcterms:modified xsi:type="dcterms:W3CDTF">2022-06-21T08:30:47Z</dcterms:modified>
</cp:coreProperties>
</file>